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8" r:id="rId8"/>
    <p:sldId id="269" r:id="rId9"/>
    <p:sldId id="271" r:id="rId10"/>
    <p:sldId id="261" r:id="rId11"/>
    <p:sldId id="262" r:id="rId12"/>
    <p:sldId id="264" r:id="rId13"/>
    <p:sldId id="265" r:id="rId14"/>
    <p:sldId id="266" r:id="rId15"/>
    <p:sldId id="267" r:id="rId16"/>
    <p:sldId id="270" r:id="rId17"/>
  </p:sldIdLst>
  <p:sldSz cx="9144000" cy="6858000" type="screen4x3"/>
  <p:notesSz cx="6858000" cy="9144000"/>
  <p:custShowLst>
    <p:custShow name="Custom Show 1" id="0">
      <p:sldLst>
        <p:sld r:id="rId9"/>
        <p:sld r:id="rId10"/>
        <p:sld r:id="rId11"/>
        <p:sld r:id="rId12"/>
        <p:sld r:id="rId13"/>
        <p:sld r:id="rId14"/>
        <p:sld r:id="rId15"/>
        <p:sld r:id="rId16"/>
        <p:sld r:id="rId17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46" d="100"/>
          <a:sy n="46" d="100"/>
        </p:scale>
        <p:origin x="-132" y="0"/>
      </p:cViewPr>
      <p:guideLst>
        <p:guide orient="horz" pos="216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99298-F7EA-47A7-8794-1FE30D01F3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540587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DA8E7-F3B4-4AE9-B0AB-D608F54FA5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494033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F21DE-A6CC-4144-B9AF-2E42E9E61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59949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17C69-3BF3-4667-86D7-24459D2E47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497078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07994-3A14-471D-9443-0332DB47DA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469025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0807E-2C11-42EC-8E6E-ECD1F75BA7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23053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457AB-6D54-4C9F-A7D4-943394D529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3131338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61071-971D-4D03-A478-5EEE50ABB4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709495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60BF1-76DB-42BF-AF7E-0DD94BE124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231962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2BF64-037D-4A3A-B5A8-5D13603DAB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140335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A1717-0504-48A5-8CD4-B8051B586B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55999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6A6E7F-B2F9-437F-A80C-275D15BD56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26" Type="http://schemas.openxmlformats.org/officeDocument/2006/relationships/image" Target="../media/image20.wmf"/><Relationship Id="rId3" Type="http://schemas.openxmlformats.org/officeDocument/2006/relationships/audio" Target="../media/audio1.wav"/><Relationship Id="rId21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2.wmf"/><Relationship Id="rId17" Type="http://schemas.openxmlformats.org/officeDocument/2006/relationships/image" Target="../media/image11.wmf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wmf"/><Relationship Id="rId20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2.bin"/><Relationship Id="rId24" Type="http://schemas.openxmlformats.org/officeDocument/2006/relationships/image" Target="../media/image18.png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3.bin"/><Relationship Id="rId23" Type="http://schemas.openxmlformats.org/officeDocument/2006/relationships/image" Target="../media/image17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Relationship Id="rId22" Type="http://schemas.openxmlformats.org/officeDocument/2006/relationships/image" Target="../media/image16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5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28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30.bin"/><Relationship Id="rId2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6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32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31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33.bin"/><Relationship Id="rId2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7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34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36.bin"/><Relationship Id="rId2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8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37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39.bin"/><Relationship Id="rId2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9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41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40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42.bin"/><Relationship Id="rId2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30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44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43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45.bin"/><Relationship Id="rId2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47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46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48.bin"/><Relationship Id="rId2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1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6.bin"/><Relationship Id="rId2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2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9.bin"/><Relationship Id="rId2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26" Type="http://schemas.openxmlformats.org/officeDocument/2006/relationships/image" Target="../media/image23.wmf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12.bin"/><Relationship Id="rId2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15.bin"/><Relationship Id="rId2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26" Type="http://schemas.openxmlformats.org/officeDocument/2006/relationships/image" Target="../media/image20.wmf"/><Relationship Id="rId3" Type="http://schemas.openxmlformats.org/officeDocument/2006/relationships/audio" Target="../media/audio1.wav"/><Relationship Id="rId21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2.wmf"/><Relationship Id="rId17" Type="http://schemas.openxmlformats.org/officeDocument/2006/relationships/image" Target="../media/image11.wmf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wmf"/><Relationship Id="rId20" Type="http://schemas.openxmlformats.org/officeDocument/2006/relationships/image" Target="../media/image14.png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18.png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18.bin"/><Relationship Id="rId23" Type="http://schemas.openxmlformats.org/officeDocument/2006/relationships/image" Target="../media/image17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Relationship Id="rId22" Type="http://schemas.openxmlformats.org/officeDocument/2006/relationships/image" Target="../media/image16.wmf"/><Relationship Id="rId27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20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21.bin"/><Relationship Id="rId2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23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22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24.bin"/><Relationship Id="rId2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wmf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5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wmf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9.vml"/><Relationship Id="rId6" Type="http://schemas.openxmlformats.org/officeDocument/2006/relationships/image" Target="../media/image5.png"/><Relationship Id="rId11" Type="http://schemas.openxmlformats.org/officeDocument/2006/relationships/image" Target="../media/image2.wmf"/><Relationship Id="rId24" Type="http://schemas.openxmlformats.org/officeDocument/2006/relationships/image" Target="../media/image19.png"/><Relationship Id="rId5" Type="http://schemas.openxmlformats.org/officeDocument/2006/relationships/image" Target="../media/image1.wmf"/><Relationship Id="rId15" Type="http://schemas.openxmlformats.org/officeDocument/2006/relationships/image" Target="../media/image3.wmf"/><Relationship Id="rId23" Type="http://schemas.openxmlformats.org/officeDocument/2006/relationships/image" Target="../media/image18.png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25.bin"/><Relationship Id="rId9" Type="http://schemas.openxmlformats.org/officeDocument/2006/relationships/image" Target="../media/image8.png"/><Relationship Id="rId14" Type="http://schemas.openxmlformats.org/officeDocument/2006/relationships/oleObject" Target="../embeddings/oleObject27.bin"/><Relationship Id="rId2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052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Clip" r:id="rId5" imgW="2286000" imgH="1534320" progId="MS_ClipArt_Gallery.2">
                    <p:embed/>
                  </p:oleObj>
                </mc:Choice>
                <mc:Fallback>
                  <p:oleObj name="Clip" r:id="rId5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057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Clip" r:id="rId11" imgW="2286000" imgH="1453320" progId="MS_ClipArt_Gallery.2">
                    <p:embed/>
                  </p:oleObj>
                </mc:Choice>
                <mc:Fallback>
                  <p:oleObj name="Clip" r:id="rId11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060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Clip" r:id="rId15" imgW="2286000" imgH="1405800" progId="MS_ClipArt_Gallery.2">
                    <p:embed/>
                  </p:oleObj>
                </mc:Choice>
                <mc:Fallback>
                  <p:oleObj name="Clip" r:id="rId15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61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2062" name="Picture 14" descr="argntinf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3" name="Picture 15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4" name="Picture 16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5" name="Picture 17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6" name="Picture 18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7" name="Picture 19" descr="cubaf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9" name="Picture 21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70" name="Picture 22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71" name="Picture 23" descr="spainf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1903413" y="1482725"/>
            <a:ext cx="5356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4400">
                <a:latin typeface="Comic Sans MS" pitchFamily="66" charset="0"/>
              </a:rPr>
              <a:t>El Verbo </a:t>
            </a:r>
            <a:r>
              <a:rPr lang="en-US" altLang="en-US" sz="4400">
                <a:solidFill>
                  <a:srgbClr val="CC0000"/>
                </a:solidFill>
                <a:latin typeface="Comic Sans MS" pitchFamily="66" charset="0"/>
              </a:rPr>
              <a:t>“</a:t>
            </a:r>
            <a:r>
              <a:rPr lang="en-US" altLang="en-US" sz="4400" b="1" u="sng">
                <a:solidFill>
                  <a:srgbClr val="CC0000"/>
                </a:solidFill>
                <a:latin typeface="Comic Sans MS" pitchFamily="66" charset="0"/>
              </a:rPr>
              <a:t>GUSTAR</a:t>
            </a:r>
            <a:r>
              <a:rPr lang="en-US" altLang="en-US" sz="4400">
                <a:solidFill>
                  <a:srgbClr val="CC0000"/>
                </a:solidFill>
                <a:latin typeface="Comic Sans MS" pitchFamily="66" charset="0"/>
              </a:rPr>
              <a:t>”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787400" y="3563938"/>
            <a:ext cx="7608888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Char char="•"/>
            </a:pPr>
            <a:r>
              <a:rPr lang="en-US" altLang="en-US" sz="2800">
                <a:latin typeface="Comic Sans MS" pitchFamily="66" charset="0"/>
              </a:rPr>
              <a:t>  En español </a:t>
            </a:r>
            <a:r>
              <a:rPr lang="en-US" altLang="en-US" sz="2800" i="1">
                <a:solidFill>
                  <a:srgbClr val="CC0000"/>
                </a:solidFill>
                <a:latin typeface="Comic Sans MS" pitchFamily="66" charset="0"/>
              </a:rPr>
              <a:t>gustar</a:t>
            </a:r>
            <a:r>
              <a:rPr lang="en-US" altLang="en-US" sz="2800">
                <a:latin typeface="Comic Sans MS" pitchFamily="66" charset="0"/>
              </a:rPr>
              <a:t> significa </a:t>
            </a:r>
            <a:r>
              <a:rPr lang="en-US" altLang="en-US" sz="2800">
                <a:solidFill>
                  <a:srgbClr val="CC0000"/>
                </a:solidFill>
                <a:latin typeface="Comic Sans MS" pitchFamily="66" charset="0"/>
              </a:rPr>
              <a:t>“</a:t>
            </a:r>
            <a:r>
              <a:rPr lang="en-US" altLang="en-US" sz="2800" u="sng">
                <a:solidFill>
                  <a:srgbClr val="CC0000"/>
                </a:solidFill>
                <a:latin typeface="Comic Sans MS" pitchFamily="66" charset="0"/>
              </a:rPr>
              <a:t>to be pleasing</a:t>
            </a:r>
            <a:r>
              <a:rPr lang="en-US" altLang="en-US" sz="2800">
                <a:solidFill>
                  <a:srgbClr val="CC0000"/>
                </a:solidFill>
                <a:latin typeface="Comic Sans MS" pitchFamily="66" charset="0"/>
              </a:rPr>
              <a:t>”</a:t>
            </a:r>
          </a:p>
          <a:p>
            <a:pPr algn="ctr">
              <a:buFontTx/>
              <a:buChar char="•"/>
            </a:pPr>
            <a:endParaRPr lang="en-US" altLang="en-US" sz="2800">
              <a:solidFill>
                <a:srgbClr val="CC0000"/>
              </a:solidFill>
              <a:latin typeface="Comic Sans MS" pitchFamily="66" charset="0"/>
            </a:endParaRPr>
          </a:p>
          <a:p>
            <a:pPr algn="ctr">
              <a:buFontTx/>
              <a:buChar char="•"/>
            </a:pPr>
            <a:r>
              <a:rPr lang="en-US" altLang="en-US" sz="2800">
                <a:latin typeface="Comic Sans MS" pitchFamily="66" charset="0"/>
              </a:rPr>
              <a:t>  In English, the equivalent is “to like”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2" grpId="0" autoUpdateAnimBg="0"/>
      <p:bldP spid="2073" grpId="0" build="p" autoUpdateAnimBg="0" advAuto="1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8196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6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0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8201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7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8204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8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8206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9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10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11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15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3071813" y="1935163"/>
            <a:ext cx="30210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“I like coffee.”</a:t>
            </a:r>
          </a:p>
        </p:txBody>
      </p:sp>
      <p:pic>
        <p:nvPicPr>
          <p:cNvPr id="8224" name="Picture 32" descr="soup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819400"/>
            <a:ext cx="1592263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2638425" y="5842000"/>
            <a:ext cx="3917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“Coffee is pleasing to me.”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3670300" y="3548063"/>
            <a:ext cx="1587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el café.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2209800" y="3548063"/>
            <a:ext cx="1209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1219200" y="3548063"/>
            <a:ext cx="765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Me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3" grpId="0" autoUpdateAnimBg="0"/>
      <p:bldP spid="8225" grpId="0" autoUpdateAnimBg="0"/>
      <p:bldP spid="8226" grpId="0" autoUpdateAnimBg="0"/>
      <p:bldP spid="8228" grpId="0" autoUpdateAnimBg="0"/>
      <p:bldP spid="822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9220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4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9225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5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226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7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9228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6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9230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31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2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3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5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36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7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8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39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079750" y="1935163"/>
            <a:ext cx="3013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“You like cars.”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2659063" y="5842000"/>
            <a:ext cx="3871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“Cars </a:t>
            </a:r>
            <a:r>
              <a:rPr lang="en-US" altLang="en-US" u="sng">
                <a:solidFill>
                  <a:srgbClr val="CC0000"/>
                </a:solidFill>
                <a:latin typeface="Comic Sans MS" pitchFamily="66" charset="0"/>
              </a:rPr>
              <a:t>are pleasing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 to you.”</a:t>
            </a: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3646488" y="3548063"/>
            <a:ext cx="2220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los coches.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85963" y="3548063"/>
            <a:ext cx="1422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  <a:r>
              <a:rPr lang="en-US" altLang="en-US" sz="3200" u="sng">
                <a:solidFill>
                  <a:srgbClr val="CC0000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143000" y="3548063"/>
            <a:ext cx="682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Te</a:t>
            </a:r>
          </a:p>
        </p:txBody>
      </p:sp>
      <p:pic>
        <p:nvPicPr>
          <p:cNvPr id="9247" name="Picture 31" descr="Car1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00400"/>
            <a:ext cx="2239963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 autoUpdateAnimBg="0"/>
      <p:bldP spid="9243" grpId="0" autoUpdateAnimBg="0"/>
      <p:bldP spid="9244" grpId="0" autoUpdateAnimBg="0"/>
      <p:bldP spid="9245" grpId="0" autoUpdateAnimBg="0"/>
      <p:bldP spid="924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1268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2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6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2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1273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3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75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1276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4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277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1278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79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0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1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2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3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84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5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6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87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2016125" y="1935163"/>
            <a:ext cx="51450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“He </a:t>
            </a:r>
            <a:r>
              <a:rPr lang="en-US" altLang="en-US" sz="3200" u="sng">
                <a:latin typeface="Comic Sans MS" pitchFamily="66" charset="0"/>
              </a:rPr>
              <a:t>doesn’t</a:t>
            </a:r>
            <a:r>
              <a:rPr lang="en-US" altLang="en-US" sz="3200">
                <a:latin typeface="Comic Sans MS" pitchFamily="66" charset="0"/>
              </a:rPr>
              <a:t> like to dance.”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2174875" y="5842000"/>
            <a:ext cx="4856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“To dance is </a:t>
            </a:r>
            <a:r>
              <a:rPr lang="en-US" altLang="en-US" u="sng">
                <a:solidFill>
                  <a:srgbClr val="CC0000"/>
                </a:solidFill>
                <a:latin typeface="Comic Sans MS" pitchFamily="66" charset="0"/>
              </a:rPr>
              <a:t>not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 pleasing to him.”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6408738" y="3548063"/>
            <a:ext cx="13636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bailar.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4833938" y="3548063"/>
            <a:ext cx="1209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3352800" y="3548063"/>
            <a:ext cx="11779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 u="sng">
                <a:solidFill>
                  <a:srgbClr val="CC0000"/>
                </a:solidFill>
                <a:latin typeface="Comic Sans MS" pitchFamily="66" charset="0"/>
              </a:rPr>
              <a:t>No</a:t>
            </a:r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 le</a:t>
            </a:r>
          </a:p>
        </p:txBody>
      </p:sp>
      <p:pic>
        <p:nvPicPr>
          <p:cNvPr id="11295" name="Picture 31" descr="DANCI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2209800" cy="21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9" grpId="0" autoUpdateAnimBg="0"/>
      <p:bldP spid="11290" grpId="0" autoUpdateAnimBg="0"/>
      <p:bldP spid="11291" grpId="0" autoUpdateAnimBg="0"/>
      <p:bldP spid="11292" grpId="0" autoUpdateAnimBg="0"/>
      <p:bldP spid="1129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2292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6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29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4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5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2297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7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298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9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2300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28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301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2302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03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04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05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06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07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08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09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10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311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2293938" y="1935163"/>
            <a:ext cx="45878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“We like our teachers.”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2711450" y="5842000"/>
            <a:ext cx="3770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“Our teachers </a:t>
            </a:r>
            <a:r>
              <a:rPr lang="en-US" altLang="en-US" u="sng">
                <a:solidFill>
                  <a:srgbClr val="CC0000"/>
                </a:solidFill>
                <a:latin typeface="Comic Sans MS" pitchFamily="66" charset="0"/>
              </a:rPr>
              <a:t>please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 us.”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6172200" y="3352800"/>
            <a:ext cx="2438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nuestros profesores.</a:t>
            </a:r>
          </a:p>
        </p:txBody>
      </p:sp>
      <p:sp>
        <p:nvSpPr>
          <p:cNvPr id="12316" name="Text Box 28"/>
          <p:cNvSpPr txBox="1">
            <a:spLocks noChangeArrowheads="1"/>
          </p:cNvSpPr>
          <p:nvPr/>
        </p:nvSpPr>
        <p:spPr bwMode="auto">
          <a:xfrm>
            <a:off x="4648200" y="3548063"/>
            <a:ext cx="1422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  <a:r>
              <a:rPr lang="en-US" altLang="en-US" sz="3200" u="sng">
                <a:solidFill>
                  <a:srgbClr val="CC0000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3505200" y="3548063"/>
            <a:ext cx="920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Nos</a:t>
            </a:r>
          </a:p>
        </p:txBody>
      </p:sp>
      <p:pic>
        <p:nvPicPr>
          <p:cNvPr id="12319" name="Picture 31" descr="teacher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19400"/>
            <a:ext cx="2587625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3" grpId="0" autoUpdateAnimBg="0"/>
      <p:bldP spid="12314" grpId="0" autoUpdateAnimBg="0"/>
      <p:bldP spid="12315" grpId="0" autoUpdateAnimBg="0"/>
      <p:bldP spid="12316" grpId="0" autoUpdateAnimBg="0"/>
      <p:bldP spid="1231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3316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0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31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9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0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3321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1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3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3324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2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3326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27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8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29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0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1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32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3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4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35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522288" y="1935163"/>
            <a:ext cx="8156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“You (guys) </a:t>
            </a:r>
            <a:r>
              <a:rPr lang="en-US" altLang="en-US" sz="3200" u="sng">
                <a:latin typeface="Comic Sans MS" pitchFamily="66" charset="0"/>
              </a:rPr>
              <a:t>don’t</a:t>
            </a:r>
            <a:r>
              <a:rPr lang="en-US" altLang="en-US" sz="3200">
                <a:latin typeface="Comic Sans MS" pitchFamily="66" charset="0"/>
              </a:rPr>
              <a:t> like to go to the movies.”</a:t>
            </a: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968375" y="5842000"/>
            <a:ext cx="7283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“To go to the movies is </a:t>
            </a:r>
            <a:r>
              <a:rPr lang="en-US" altLang="en-US" u="sng">
                <a:solidFill>
                  <a:srgbClr val="CC0000"/>
                </a:solidFill>
                <a:latin typeface="Comic Sans MS" pitchFamily="66" charset="0"/>
              </a:rPr>
              <a:t>not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 pleasing to you (guys).”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3795713" y="3548063"/>
            <a:ext cx="1917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ir al cine.</a:t>
            </a:r>
          </a:p>
        </p:txBody>
      </p: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2219325" y="3548063"/>
            <a:ext cx="1209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609600" y="3548063"/>
            <a:ext cx="1257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 u="sng">
                <a:solidFill>
                  <a:srgbClr val="CC0000"/>
                </a:solidFill>
                <a:latin typeface="Comic Sans MS" pitchFamily="66" charset="0"/>
              </a:rPr>
              <a:t>No</a:t>
            </a:r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 os</a:t>
            </a:r>
          </a:p>
        </p:txBody>
      </p:sp>
      <p:pic>
        <p:nvPicPr>
          <p:cNvPr id="13343" name="Picture 31" descr="en00500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048000"/>
            <a:ext cx="2293938" cy="21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7" grpId="0" autoUpdateAnimBg="0"/>
      <p:bldP spid="13338" grpId="0" autoUpdateAnimBg="0"/>
      <p:bldP spid="13339" grpId="0" autoUpdateAnimBg="0"/>
      <p:bldP spid="13340" grpId="0" autoUpdateAnimBg="0"/>
      <p:bldP spid="1334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4340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4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34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4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4345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5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346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47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4348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6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4350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51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2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3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4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5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56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7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8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359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514600" y="609600"/>
            <a:ext cx="4116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latin typeface="Comic Sans MS" pitchFamily="66" charset="0"/>
              </a:rPr>
              <a:t>¿</a:t>
            </a:r>
            <a:r>
              <a:rPr lang="en-US" altLang="en-US" sz="4400" i="1" u="sng">
                <a:latin typeface="Comic Sans MS" pitchFamily="66" charset="0"/>
              </a:rPr>
              <a:t>Cómo se dice</a:t>
            </a:r>
            <a:r>
              <a:rPr lang="en-US" altLang="en-US" sz="4400" i="1">
                <a:latin typeface="Comic Sans MS" pitchFamily="66" charset="0"/>
              </a:rPr>
              <a:t>?</a:t>
            </a:r>
            <a:endParaRPr lang="en-US" altLang="en-US" sz="4400" i="1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536700" y="1935163"/>
            <a:ext cx="61102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latin typeface="Comic Sans MS" pitchFamily="66" charset="0"/>
              </a:rPr>
              <a:t>“They like history and spanish.”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1438275" y="5842000"/>
            <a:ext cx="6334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“History and Spanish </a:t>
            </a:r>
            <a:r>
              <a:rPr lang="en-US" altLang="en-US" u="sng">
                <a:solidFill>
                  <a:srgbClr val="CC0000"/>
                </a:solidFill>
                <a:latin typeface="Comic Sans MS" pitchFamily="66" charset="0"/>
              </a:rPr>
              <a:t>are pleasing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 to them.”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6172200" y="3352800"/>
            <a:ext cx="25987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la historia y el español.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4724400" y="3548063"/>
            <a:ext cx="1422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gusta</a:t>
            </a:r>
            <a:r>
              <a:rPr lang="en-US" altLang="en-US" sz="3200" u="sng">
                <a:solidFill>
                  <a:srgbClr val="CC0000"/>
                </a:solidFill>
                <a:latin typeface="Comic Sans MS" pitchFamily="66" charset="0"/>
              </a:rPr>
              <a:t>n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3505200" y="3548063"/>
            <a:ext cx="828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200">
                <a:solidFill>
                  <a:srgbClr val="CC0000"/>
                </a:solidFill>
                <a:latin typeface="Comic Sans MS" pitchFamily="66" charset="0"/>
              </a:rPr>
              <a:t>Les</a:t>
            </a:r>
          </a:p>
        </p:txBody>
      </p:sp>
      <p:pic>
        <p:nvPicPr>
          <p:cNvPr id="14367" name="Picture 31" descr="bs00554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221615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 autoUpdateAnimBg="0"/>
      <p:bldP spid="14362" grpId="0" autoUpdateAnimBg="0"/>
      <p:bldP spid="14363" grpId="0" autoUpdateAnimBg="0"/>
      <p:bldP spid="14364" grpId="0" autoUpdateAnimBg="0"/>
      <p:bldP spid="1436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7412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2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4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5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6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7417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3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7418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9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7420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4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421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7422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23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4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5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6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7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28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9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30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31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990600" y="457200"/>
            <a:ext cx="7086600" cy="762000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¿</a:t>
            </a:r>
            <a:r>
              <a:rPr lang="en-US" altLang="en-US" sz="4400" i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Cómo se dice en español</a:t>
            </a:r>
            <a:r>
              <a:rPr lang="en-US" altLang="en-US" sz="44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?</a:t>
            </a: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2046288" y="1570038"/>
            <a:ext cx="5087937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latin typeface="Comic Sans MS" pitchFamily="66" charset="0"/>
              </a:rPr>
              <a:t>I like to study.</a:t>
            </a:r>
          </a:p>
          <a:p>
            <a:pPr algn="ctr"/>
            <a:endParaRPr lang="en-US" altLang="en-US">
              <a:latin typeface="Comic Sans MS" pitchFamily="66" charset="0"/>
            </a:endParaRPr>
          </a:p>
          <a:p>
            <a:pPr algn="ctr"/>
            <a:r>
              <a:rPr lang="en-US" altLang="en-US">
                <a:latin typeface="Comic Sans MS" pitchFamily="66" charset="0"/>
              </a:rPr>
              <a:t>Elena likes to watch television.</a:t>
            </a:r>
          </a:p>
          <a:p>
            <a:pPr algn="ctr"/>
            <a:endParaRPr lang="en-US" altLang="en-US">
              <a:latin typeface="Comic Sans MS" pitchFamily="66" charset="0"/>
            </a:endParaRPr>
          </a:p>
          <a:p>
            <a:pPr algn="ctr"/>
            <a:r>
              <a:rPr lang="en-US" altLang="en-US">
                <a:latin typeface="Comic Sans MS" pitchFamily="66" charset="0"/>
              </a:rPr>
              <a:t>We don’t like to do  homework.</a:t>
            </a:r>
          </a:p>
          <a:p>
            <a:pPr algn="ctr"/>
            <a:endParaRPr lang="en-US" altLang="en-US">
              <a:latin typeface="Comic Sans MS" pitchFamily="66" charset="0"/>
            </a:endParaRPr>
          </a:p>
          <a:p>
            <a:pPr algn="ctr"/>
            <a:r>
              <a:rPr lang="en-US" altLang="en-US">
                <a:latin typeface="Comic Sans MS" pitchFamily="66" charset="0"/>
              </a:rPr>
              <a:t>Carlos and Miguel like cars.</a:t>
            </a:r>
          </a:p>
          <a:p>
            <a:pPr algn="ctr"/>
            <a:endParaRPr lang="en-US" altLang="en-US">
              <a:latin typeface="Comic Sans MS" pitchFamily="66" charset="0"/>
            </a:endParaRPr>
          </a:p>
          <a:p>
            <a:pPr algn="ctr"/>
            <a:r>
              <a:rPr lang="en-US" altLang="en-US">
                <a:latin typeface="Comic Sans MS" pitchFamily="66" charset="0"/>
              </a:rPr>
              <a:t>Do you guys like to look at photos?</a:t>
            </a:r>
          </a:p>
          <a:p>
            <a:pPr algn="ctr"/>
            <a:endParaRPr lang="en-US" altLang="en-US">
              <a:latin typeface="Comic Sans MS" pitchFamily="66" charset="0"/>
            </a:endParaRPr>
          </a:p>
          <a:p>
            <a:pPr algn="ctr"/>
            <a:r>
              <a:rPr lang="en-US" altLang="en-US">
                <a:latin typeface="Comic Sans MS" pitchFamily="66" charset="0"/>
              </a:rPr>
              <a:t>You like to go shopping, right?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3492500" y="1946275"/>
            <a:ext cx="21701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Me gusta estudiar.</a:t>
            </a: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2644775" y="2743200"/>
            <a:ext cx="3851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(A Elena) le gusta ver la televisión.</a:t>
            </a: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2978150" y="3443288"/>
            <a:ext cx="3171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No nos gusta hacer la tarea.</a:t>
            </a: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2212975" y="4191000"/>
            <a:ext cx="4721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(A Carlos y a Miguel) les gustan los coches.</a:t>
            </a: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3235325" y="4953000"/>
            <a:ext cx="2651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¿Os gusta mirar fotos?</a:t>
            </a: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2703513" y="5638800"/>
            <a:ext cx="372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 i="1">
                <a:solidFill>
                  <a:srgbClr val="CC0000"/>
                </a:solidFill>
                <a:latin typeface="Comic Sans MS" pitchFamily="66" charset="0"/>
              </a:rPr>
              <a:t>Te gusta ir de compras, ¿verdad?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 autoUpdateAnimBg="0"/>
      <p:bldP spid="17439" grpId="0" autoUpdateAnimBg="0"/>
      <p:bldP spid="17440" grpId="0" autoUpdateAnimBg="0"/>
      <p:bldP spid="17441" grpId="0" autoUpdateAnimBg="0"/>
      <p:bldP spid="17442" grpId="0" autoUpdateAnimBg="0"/>
      <p:bldP spid="17443" grpId="0" autoUpdateAnimBg="0"/>
      <p:bldP spid="17444" grpId="0" autoUpdateAnimBg="0"/>
      <p:bldP spid="1744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4100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1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4105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2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4108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3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4110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2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3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4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5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6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7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8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19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914400" y="1447800"/>
            <a:ext cx="3386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4400">
                <a:latin typeface="Comic Sans MS" pitchFamily="66" charset="0"/>
              </a:rPr>
              <a:t>Por ejemplo:</a:t>
            </a:r>
            <a:endParaRPr lang="en-US" altLang="en-US" sz="440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914400" y="3563938"/>
            <a:ext cx="69627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sz="2800">
                <a:latin typeface="Comic Sans MS" pitchFamily="66" charset="0"/>
              </a:rPr>
              <a:t>  In English we say:    </a:t>
            </a:r>
            <a:r>
              <a:rPr lang="en-US" altLang="en-US" sz="2800">
                <a:solidFill>
                  <a:srgbClr val="CC0000"/>
                </a:solidFill>
                <a:latin typeface="Comic Sans MS" pitchFamily="66" charset="0"/>
              </a:rPr>
              <a:t>“I like  Spanish.”</a:t>
            </a:r>
          </a:p>
          <a:p>
            <a:pPr>
              <a:buFontTx/>
              <a:buChar char="•"/>
            </a:pPr>
            <a:endParaRPr lang="en-US" altLang="en-US" sz="280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 sz="2800">
                <a:latin typeface="Comic Sans MS" pitchFamily="66" charset="0"/>
              </a:rPr>
              <a:t>  En español decimos:    </a:t>
            </a:r>
            <a:r>
              <a:rPr lang="en-US" altLang="en-US" sz="2800">
                <a:solidFill>
                  <a:srgbClr val="CC0000"/>
                </a:solidFill>
                <a:latin typeface="Comic Sans MS" pitchFamily="66" charset="0"/>
              </a:rPr>
              <a:t>“To me, Spanish </a:t>
            </a:r>
          </a:p>
          <a:p>
            <a:pPr lvl="4"/>
            <a:r>
              <a:rPr lang="en-US" altLang="en-US" sz="2800">
                <a:solidFill>
                  <a:srgbClr val="CC0000"/>
                </a:solidFill>
                <a:latin typeface="Comic Sans MS" pitchFamily="66" charset="0"/>
              </a:rPr>
              <a:t>                          is pleasing.”</a:t>
            </a:r>
            <a:endParaRPr lang="en-US" altLang="en-US" sz="2800">
              <a:latin typeface="Comic Sans MS" pitchFamily="66" charset="0"/>
            </a:endParaRPr>
          </a:p>
        </p:txBody>
      </p:sp>
      <p:pic>
        <p:nvPicPr>
          <p:cNvPr id="4124" name="Picture 28" descr="bd05090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62000"/>
            <a:ext cx="2513013" cy="227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3" grpId="0" build="p" autoUpdateAnimBg="0" advAuto="2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5124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8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5129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9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5132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0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133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5134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5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6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8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9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41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42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43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2536825" y="822325"/>
            <a:ext cx="4086225" cy="701675"/>
          </a:xfrm>
          <a:prstGeom prst="rect">
            <a:avLst/>
          </a:prstGeom>
          <a:noFill/>
          <a:ln>
            <a:noFill/>
          </a:ln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40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 like the beach</a:t>
            </a:r>
            <a:r>
              <a:rPr lang="en-US" altLang="en-US" sz="4000">
                <a:solidFill>
                  <a:srgbClr val="CC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822325" y="2713038"/>
            <a:ext cx="3063875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latin typeface="Comic Sans MS" pitchFamily="66" charset="0"/>
              </a:rPr>
              <a:t>In English:</a:t>
            </a:r>
          </a:p>
          <a:p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“I”</a:t>
            </a:r>
            <a:r>
              <a:rPr lang="en-US" altLang="en-US">
                <a:latin typeface="Comic Sans MS" pitchFamily="66" charset="0"/>
              </a:rPr>
              <a:t> is the subject</a:t>
            </a:r>
          </a:p>
          <a:p>
            <a:pPr>
              <a:buFontTx/>
              <a:buChar char="•"/>
            </a:pP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“like”</a:t>
            </a:r>
            <a:r>
              <a:rPr lang="en-US" altLang="en-US">
                <a:latin typeface="Comic Sans MS" pitchFamily="66" charset="0"/>
              </a:rPr>
              <a:t> is the verb</a:t>
            </a:r>
          </a:p>
          <a:p>
            <a:pPr>
              <a:buFontTx/>
              <a:buChar char="•"/>
            </a:pP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“the beach”</a:t>
            </a:r>
            <a:r>
              <a:rPr lang="en-US" altLang="en-US">
                <a:latin typeface="Comic Sans MS" pitchFamily="66" charset="0"/>
              </a:rPr>
              <a:t> is the   	direct object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5165725" y="2733675"/>
            <a:ext cx="32924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latin typeface="Comic Sans MS" pitchFamily="66" charset="0"/>
              </a:rPr>
              <a:t>En español:</a:t>
            </a:r>
          </a:p>
          <a:p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“the beach”</a:t>
            </a:r>
            <a:r>
              <a:rPr lang="en-US" altLang="en-US">
                <a:latin typeface="Comic Sans MS" pitchFamily="66" charset="0"/>
              </a:rPr>
              <a:t> is the 	subject</a:t>
            </a:r>
          </a:p>
          <a:p>
            <a:pPr>
              <a:buFontTx/>
              <a:buChar char="•"/>
            </a:pP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“to please”</a:t>
            </a:r>
            <a:r>
              <a:rPr lang="en-US" altLang="en-US">
                <a:latin typeface="Comic Sans MS" pitchFamily="66" charset="0"/>
              </a:rPr>
              <a:t> is the 	verb</a:t>
            </a:r>
          </a:p>
          <a:p>
            <a:pPr>
              <a:buFontTx/>
              <a:buChar char="•"/>
            </a:pP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“me”</a:t>
            </a:r>
            <a:r>
              <a:rPr lang="en-US" altLang="en-US">
                <a:latin typeface="Comic Sans MS" pitchFamily="66" charset="0"/>
              </a:rPr>
              <a:t> is the indirect 	object</a:t>
            </a:r>
          </a:p>
        </p:txBody>
      </p:sp>
      <p:pic>
        <p:nvPicPr>
          <p:cNvPr id="5150" name="Picture 30" descr="pe00542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1408113" cy="143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1" name="Picture 31" descr="pe00542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609600"/>
            <a:ext cx="1408112" cy="143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 autoUpdateAnimBg="0"/>
      <p:bldP spid="5148" grpId="0" autoUpdateAnimBg="0"/>
      <p:bldP spid="51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6148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2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6153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3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154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5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6156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4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6158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9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0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2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3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64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5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6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7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869950" y="381000"/>
            <a:ext cx="3479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>
                <a:latin typeface="Comic Sans MS" pitchFamily="66" charset="0"/>
              </a:rPr>
              <a:t>En Español…:</a:t>
            </a:r>
            <a:endParaRPr lang="en-US" altLang="en-US" sz="4400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990600" y="1219200"/>
            <a:ext cx="6789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>
                <a:latin typeface="Comic Sans MS" pitchFamily="66" charset="0"/>
              </a:rPr>
              <a:t>The word order is actually </a:t>
            </a:r>
            <a:r>
              <a:rPr lang="en-US" altLang="en-US" sz="2800" i="1">
                <a:latin typeface="Comic Sans MS" pitchFamily="66" charset="0"/>
              </a:rPr>
              <a:t>“backwards”</a:t>
            </a:r>
            <a:r>
              <a:rPr lang="en-US" altLang="en-US" sz="2800">
                <a:latin typeface="Comic Sans MS" pitchFamily="66" charset="0"/>
              </a:rPr>
              <a:t>: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990600" y="1981200"/>
            <a:ext cx="7478713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The indirect object comes first:	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Me</a:t>
            </a:r>
          </a:p>
          <a:p>
            <a:pPr>
              <a:buFontTx/>
              <a:buChar char="•"/>
            </a:pPr>
            <a:endParaRPr lang="en-US" altLang="en-US">
              <a:solidFill>
                <a:srgbClr val="CC0000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Then the verb:				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gusta</a:t>
            </a: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endParaRPr lang="en-US" altLang="en-US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Finally the subject of the verb:	</a:t>
            </a:r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la playa.</a:t>
            </a:r>
          </a:p>
          <a:p>
            <a:pPr>
              <a:buFontTx/>
              <a:buChar char="•"/>
            </a:pPr>
            <a:endParaRPr lang="en-US" altLang="en-US">
              <a:solidFill>
                <a:srgbClr val="CC0000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en-US">
                <a:latin typeface="Comic Sans MS" pitchFamily="66" charset="0"/>
              </a:rPr>
              <a:t>  Make it negative by adding  “no” at the beginning.</a:t>
            </a:r>
          </a:p>
        </p:txBody>
      </p:sp>
      <p:pic>
        <p:nvPicPr>
          <p:cNvPr id="6175" name="Picture 31" descr="na01069_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029200"/>
            <a:ext cx="1835150" cy="13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 autoUpdateAnimBg="0"/>
      <p:bldP spid="617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0244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7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0249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8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50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0252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9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0254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5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6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7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8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59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0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1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2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3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1173163" y="762000"/>
            <a:ext cx="68278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i="1" u="sng">
                <a:latin typeface="Comic Sans MS" pitchFamily="66" charset="0"/>
              </a:rPr>
              <a:t>Who</a:t>
            </a:r>
            <a:r>
              <a:rPr lang="en-US" altLang="en-US" sz="4400">
                <a:latin typeface="Comic Sans MS" pitchFamily="66" charset="0"/>
              </a:rPr>
              <a:t> is doing the “liking”?</a:t>
            </a:r>
            <a:endParaRPr lang="en-US" altLang="en-US" sz="4400" i="1" u="sng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2286000" y="2528888"/>
            <a:ext cx="45545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>
                <a:latin typeface="Comic Sans MS" pitchFamily="66" charset="0"/>
              </a:rPr>
              <a:t>Indirect Object Pronouns:</a:t>
            </a:r>
          </a:p>
        </p:txBody>
      </p: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2994025" y="3530600"/>
            <a:ext cx="2921000" cy="2528888"/>
            <a:chOff x="1886" y="2224"/>
            <a:chExt cx="1840" cy="1593"/>
          </a:xfrm>
        </p:grpSpPr>
        <p:sp>
          <p:nvSpPr>
            <p:cNvPr id="10267" name="Text Box 27"/>
            <p:cNvSpPr txBox="1">
              <a:spLocks noChangeArrowheads="1"/>
            </p:cNvSpPr>
            <p:nvPr/>
          </p:nvSpPr>
          <p:spPr bwMode="auto">
            <a:xfrm>
              <a:off x="1886" y="2224"/>
              <a:ext cx="455" cy="1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me</a:t>
              </a:r>
            </a:p>
            <a:p>
              <a:pPr algn="ctr"/>
              <a:endParaRPr lang="en-US" altLang="en-US" sz="32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te</a:t>
              </a:r>
            </a:p>
            <a:p>
              <a:pPr algn="ctr"/>
              <a:endParaRPr lang="en-US" altLang="en-US" sz="32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le</a:t>
              </a:r>
            </a:p>
          </p:txBody>
        </p:sp>
        <p:sp>
          <p:nvSpPr>
            <p:cNvPr id="10269" name="Text Box 29"/>
            <p:cNvSpPr txBox="1">
              <a:spLocks noChangeArrowheads="1"/>
            </p:cNvSpPr>
            <p:nvPr/>
          </p:nvSpPr>
          <p:spPr bwMode="auto">
            <a:xfrm>
              <a:off x="3216" y="2224"/>
              <a:ext cx="510" cy="1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nos</a:t>
              </a:r>
            </a:p>
            <a:p>
              <a:pPr algn="ctr"/>
              <a:endParaRPr lang="en-US" altLang="en-US" sz="32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os</a:t>
              </a:r>
            </a:p>
            <a:p>
              <a:pPr algn="ctr"/>
              <a:endParaRPr lang="en-US" altLang="en-US" sz="32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  <a:p>
              <a:pPr algn="ctr"/>
              <a:r>
                <a:rPr lang="en-US" altLang="en-US" sz="3200" i="1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rPr>
                <a:t>les</a:t>
              </a: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4" grpId="0" autoUpdateAnimBg="0"/>
      <p:bldP spid="1026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7172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2" name="Clip" r:id="rId5" imgW="2286000" imgH="1534320" progId="MS_ClipArt_Gallery.2">
                    <p:embed/>
                  </p:oleObj>
                </mc:Choice>
                <mc:Fallback>
                  <p:oleObj name="Clip" r:id="rId5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6" name="Picture 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7177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3" name="Clip" r:id="rId11" imgW="2286000" imgH="1453320" progId="MS_ClipArt_Gallery.2">
                    <p:embed/>
                  </p:oleObj>
                </mc:Choice>
                <mc:Fallback>
                  <p:oleObj name="Clip" r:id="rId11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178" name="Picture 10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7180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4" name="Clip" r:id="rId15" imgW="2286000" imgH="1405800" progId="MS_ClipArt_Gallery.2">
                    <p:embed/>
                  </p:oleObj>
                </mc:Choice>
                <mc:Fallback>
                  <p:oleObj name="Clip" r:id="rId15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7182" name="Picture 14" descr="argntinf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4" name="Picture 16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6" name="Picture 18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7" name="Picture 19" descr="cubaf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8" name="Picture 20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90" name="Picture 22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91" name="Picture 23" descr="spainf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914400" y="1066800"/>
            <a:ext cx="74834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54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“Gusta”	</a:t>
            </a:r>
            <a:r>
              <a:rPr lang="en-US" altLang="en-US" sz="4400" i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=	singular nouns  			=	infinitives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914400" y="3048000"/>
            <a:ext cx="7483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54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“Gustan”	</a:t>
            </a:r>
            <a:r>
              <a:rPr lang="en-US" altLang="en-US" sz="4400" i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=	plural nouns  </a:t>
            </a:r>
          </a:p>
        </p:txBody>
      </p:sp>
      <p:pic>
        <p:nvPicPr>
          <p:cNvPr id="7195" name="Picture 27" descr="bs00559_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95800"/>
            <a:ext cx="2895600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 autoUpdateAnimBg="0"/>
      <p:bldP spid="719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364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0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7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8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369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1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5370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1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372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2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5374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75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6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7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8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9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0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81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82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83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304800" y="533400"/>
            <a:ext cx="6257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i="1" u="sng">
                <a:latin typeface="Comic Sans MS" pitchFamily="66" charset="0"/>
              </a:rPr>
              <a:t>Frases de clarificación</a:t>
            </a:r>
            <a:r>
              <a:rPr lang="en-US" altLang="en-US" sz="4400" i="1">
                <a:latin typeface="Comic Sans MS" pitchFamily="66" charset="0"/>
              </a:rPr>
              <a:t>:</a:t>
            </a:r>
            <a:endParaRPr lang="en-US" altLang="en-US" sz="4400" i="1" u="sng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914400" y="2330450"/>
            <a:ext cx="3779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600">
                <a:solidFill>
                  <a:srgbClr val="CC0000"/>
                </a:solidFill>
                <a:latin typeface="Comic Sans MS" pitchFamily="66" charset="0"/>
              </a:rPr>
              <a:t>“Le gusta nadar.”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5394325" y="1582738"/>
            <a:ext cx="314325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latin typeface="Comic Sans MS" pitchFamily="66" charset="0"/>
              </a:rPr>
              <a:t>He likes to swim.</a:t>
            </a:r>
          </a:p>
          <a:p>
            <a:endParaRPr lang="en-US" altLang="en-US" sz="2800">
              <a:latin typeface="Comic Sans MS" pitchFamily="66" charset="0"/>
            </a:endParaRPr>
          </a:p>
          <a:p>
            <a:r>
              <a:rPr lang="en-US" altLang="en-US" sz="2800">
                <a:latin typeface="Comic Sans MS" pitchFamily="66" charset="0"/>
              </a:rPr>
              <a:t>She likes to swim.</a:t>
            </a:r>
          </a:p>
          <a:p>
            <a:endParaRPr lang="en-US" altLang="en-US" sz="2800">
              <a:latin typeface="Comic Sans MS" pitchFamily="66" charset="0"/>
            </a:endParaRPr>
          </a:p>
          <a:p>
            <a:r>
              <a:rPr lang="en-US" altLang="en-US" sz="2800">
                <a:latin typeface="Comic Sans MS" pitchFamily="66" charset="0"/>
              </a:rPr>
              <a:t>You like to swim.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614363" y="4768850"/>
            <a:ext cx="4378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600">
                <a:solidFill>
                  <a:srgbClr val="CC0000"/>
                </a:solidFill>
                <a:latin typeface="Comic Sans MS" pitchFamily="66" charset="0"/>
              </a:rPr>
              <a:t>“Les gusta la playa.”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5394325" y="4494213"/>
            <a:ext cx="354806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>
                <a:latin typeface="Comic Sans MS" pitchFamily="66" charset="0"/>
              </a:rPr>
              <a:t>They like the beach.</a:t>
            </a:r>
          </a:p>
          <a:p>
            <a:endParaRPr lang="en-US" altLang="en-US" sz="2800">
              <a:latin typeface="Comic Sans MS" pitchFamily="66" charset="0"/>
            </a:endParaRPr>
          </a:p>
          <a:p>
            <a:r>
              <a:rPr lang="en-US" altLang="en-US" sz="2800">
                <a:latin typeface="Comic Sans MS" pitchFamily="66" charset="0"/>
              </a:rPr>
              <a:t>You like the beach.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 autoUpdateAnimBg="0"/>
      <p:bldP spid="15389" grpId="0" autoUpdateAnimBg="0"/>
      <p:bldP spid="15391" grpId="0" build="p" autoUpdateAnimBg="0"/>
      <p:bldP spid="15392" grpId="0" autoUpdateAnimBg="0"/>
      <p:bldP spid="1539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6388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1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38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1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2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6393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2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394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5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6396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3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397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6398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9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0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1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2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3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404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5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6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407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1438275" y="533400"/>
            <a:ext cx="6257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i="1" u="sng">
                <a:latin typeface="Comic Sans MS" pitchFamily="66" charset="0"/>
              </a:rPr>
              <a:t>Frases de clarificación</a:t>
            </a:r>
            <a:r>
              <a:rPr lang="en-US" altLang="en-US" sz="4400" i="1">
                <a:latin typeface="Comic Sans MS" pitchFamily="66" charset="0"/>
              </a:rPr>
              <a:t>:</a:t>
            </a:r>
            <a:endParaRPr lang="en-US" altLang="en-US" sz="4400" i="1" u="sng">
              <a:solidFill>
                <a:srgbClr val="CC0000"/>
              </a:solidFill>
              <a:latin typeface="Comic Sans MS" pitchFamily="66" charset="0"/>
            </a:endParaRPr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381000" y="1600200"/>
            <a:ext cx="4075113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Me</a:t>
            </a:r>
            <a:r>
              <a:rPr lang="en-US" altLang="en-US">
                <a:latin typeface="Comic Sans MS" pitchFamily="66" charset="0"/>
              </a:rPr>
              <a:t>	=	a mí</a:t>
            </a:r>
          </a:p>
          <a:p>
            <a:endParaRPr lang="en-US" altLang="en-US">
              <a:latin typeface="Comic Sans MS" pitchFamily="66" charset="0"/>
            </a:endParaRPr>
          </a:p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Te</a:t>
            </a:r>
            <a:r>
              <a:rPr lang="en-US" altLang="en-US">
                <a:latin typeface="Comic Sans MS" pitchFamily="66" charset="0"/>
              </a:rPr>
              <a:t>	=	a ti</a:t>
            </a:r>
          </a:p>
          <a:p>
            <a:endParaRPr lang="en-US" altLang="en-US">
              <a:latin typeface="Comic Sans MS" pitchFamily="66" charset="0"/>
            </a:endParaRPr>
          </a:p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Le</a:t>
            </a:r>
            <a:r>
              <a:rPr lang="en-US" altLang="en-US">
                <a:latin typeface="Comic Sans MS" pitchFamily="66" charset="0"/>
              </a:rPr>
              <a:t>	=	a él</a:t>
            </a:r>
          </a:p>
          <a:p>
            <a:r>
              <a:rPr lang="en-US" altLang="en-US">
                <a:latin typeface="Comic Sans MS" pitchFamily="66" charset="0"/>
              </a:rPr>
              <a:t>		a ella</a:t>
            </a:r>
          </a:p>
          <a:p>
            <a:r>
              <a:rPr lang="en-US" altLang="en-US">
                <a:latin typeface="Comic Sans MS" pitchFamily="66" charset="0"/>
              </a:rPr>
              <a:t>		a Ud.</a:t>
            </a:r>
          </a:p>
          <a:p>
            <a:r>
              <a:rPr lang="en-US" altLang="en-US">
                <a:latin typeface="Comic Sans MS" pitchFamily="66" charset="0"/>
              </a:rPr>
              <a:t>		(a Roberto)</a:t>
            </a:r>
          </a:p>
          <a:p>
            <a:r>
              <a:rPr lang="en-US" altLang="en-US">
                <a:latin typeface="Comic Sans MS" pitchFamily="66" charset="0"/>
              </a:rPr>
              <a:t>		(a Lola)</a:t>
            </a:r>
          </a:p>
          <a:p>
            <a:r>
              <a:rPr lang="en-US" altLang="en-US">
                <a:latin typeface="Comic Sans MS" pitchFamily="66" charset="0"/>
              </a:rPr>
              <a:t>		(a tu hermano)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4800600" y="1600200"/>
            <a:ext cx="40386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Nos</a:t>
            </a:r>
            <a:r>
              <a:rPr lang="en-US" altLang="en-US">
                <a:latin typeface="Comic Sans MS" pitchFamily="66" charset="0"/>
              </a:rPr>
              <a:t>	=	a nosotros</a:t>
            </a:r>
          </a:p>
          <a:p>
            <a:endParaRPr lang="en-US" altLang="en-US">
              <a:latin typeface="Comic Sans MS" pitchFamily="66" charset="0"/>
            </a:endParaRPr>
          </a:p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Os</a:t>
            </a:r>
            <a:r>
              <a:rPr lang="en-US" altLang="en-US">
                <a:latin typeface="Comic Sans MS" pitchFamily="66" charset="0"/>
              </a:rPr>
              <a:t>	=	a vosotros</a:t>
            </a:r>
          </a:p>
          <a:p>
            <a:endParaRPr lang="en-US" altLang="en-US">
              <a:latin typeface="Comic Sans MS" pitchFamily="66" charset="0"/>
            </a:endParaRPr>
          </a:p>
          <a:p>
            <a:r>
              <a:rPr lang="en-US" altLang="en-US">
                <a:solidFill>
                  <a:srgbClr val="CC0000"/>
                </a:solidFill>
                <a:latin typeface="Comic Sans MS" pitchFamily="66" charset="0"/>
              </a:rPr>
              <a:t>Les</a:t>
            </a:r>
            <a:r>
              <a:rPr lang="en-US" altLang="en-US">
                <a:latin typeface="Comic Sans MS" pitchFamily="66" charset="0"/>
              </a:rPr>
              <a:t>	=	a ellos</a:t>
            </a:r>
          </a:p>
          <a:p>
            <a:r>
              <a:rPr lang="en-US" altLang="en-US">
                <a:latin typeface="Comic Sans MS" pitchFamily="66" charset="0"/>
              </a:rPr>
              <a:t>		a ellas</a:t>
            </a:r>
          </a:p>
          <a:p>
            <a:r>
              <a:rPr lang="en-US" altLang="en-US">
                <a:latin typeface="Comic Sans MS" pitchFamily="66" charset="0"/>
              </a:rPr>
              <a:t>		a Uds.</a:t>
            </a:r>
          </a:p>
          <a:p>
            <a:r>
              <a:rPr lang="en-US" altLang="en-US">
                <a:latin typeface="Comic Sans MS" pitchFamily="66" charset="0"/>
              </a:rPr>
              <a:t>		(a Roberto y 		     a Luis)</a:t>
            </a:r>
          </a:p>
          <a:p>
            <a:r>
              <a:rPr lang="en-US" altLang="en-US">
                <a:latin typeface="Comic Sans MS" pitchFamily="66" charset="0"/>
              </a:rPr>
              <a:t>		(a Lola y a 			     Carmen)</a:t>
            </a:r>
          </a:p>
          <a:p>
            <a:r>
              <a:rPr lang="en-US" altLang="en-US">
                <a:latin typeface="Comic Sans MS" pitchFamily="66" charset="0"/>
              </a:rPr>
              <a:t>		(a mis amigos)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8" grpId="0" autoUpdateAnimBg="0"/>
      <p:bldP spid="16413" grpId="0" autoUpdateAnimBg="0"/>
      <p:bldP spid="164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6499225"/>
            <a:ext cx="9144000" cy="358775"/>
            <a:chOff x="0" y="4094"/>
            <a:chExt cx="5760" cy="226"/>
          </a:xfrm>
        </p:grpSpPr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8436" name="Object 4"/>
            <p:cNvGraphicFramePr>
              <a:graphicFrameLocks noChangeAspect="1"/>
            </p:cNvGraphicFramePr>
            <p:nvPr/>
          </p:nvGraphicFramePr>
          <p:xfrm>
            <a:off x="575" y="4094"/>
            <a:ext cx="331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7" name="Clip" r:id="rId4" imgW="2286000" imgH="1534320" progId="MS_ClipArt_Gallery.2">
                    <p:embed/>
                  </p:oleObj>
                </mc:Choice>
                <mc:Fallback>
                  <p:oleObj name="Clip" r:id="rId4" imgW="2286000" imgH="153432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" y="4094"/>
                          <a:ext cx="331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43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3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4110"/>
              <a:ext cx="33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39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8" y="4115"/>
              <a:ext cx="33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40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4121"/>
              <a:ext cx="333" cy="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8441" name="Object 9"/>
            <p:cNvGraphicFramePr>
              <a:graphicFrameLocks noChangeAspect="1"/>
            </p:cNvGraphicFramePr>
            <p:nvPr/>
          </p:nvGraphicFramePr>
          <p:xfrm>
            <a:off x="3604" y="4107"/>
            <a:ext cx="332" cy="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8" name="Clip" r:id="rId10" imgW="2286000" imgH="1453320" progId="MS_ClipArt_Gallery.2">
                    <p:embed/>
                  </p:oleObj>
                </mc:Choice>
                <mc:Fallback>
                  <p:oleObj name="Clip" r:id="rId10" imgW="2286000" imgH="1453320" progId="MS_ClipArt_Gallery.2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4" y="4107"/>
                          <a:ext cx="332" cy="2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442" name="Picture 1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4101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43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4094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8444" name="Object 12"/>
            <p:cNvGraphicFramePr>
              <a:graphicFrameLocks noChangeAspect="1"/>
            </p:cNvGraphicFramePr>
            <p:nvPr/>
          </p:nvGraphicFramePr>
          <p:xfrm>
            <a:off x="5430" y="4116"/>
            <a:ext cx="330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9" name="Clip" r:id="rId14" imgW="2286000" imgH="1405800" progId="MS_ClipArt_Gallery.2">
                    <p:embed/>
                  </p:oleObj>
                </mc:Choice>
                <mc:Fallback>
                  <p:oleObj name="Clip" r:id="rId14" imgW="2286000" imgH="140580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0" y="4116"/>
                          <a:ext cx="330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0" y="0"/>
            <a:ext cx="9144000" cy="350838"/>
            <a:chOff x="0" y="0"/>
            <a:chExt cx="5760" cy="221"/>
          </a:xfrm>
        </p:grpSpPr>
        <p:pic>
          <p:nvPicPr>
            <p:cNvPr id="18446" name="Picture 14" descr="argntinf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6" cy="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7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48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" y="0"/>
              <a:ext cx="3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49" name="Picture 1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50" name="Picture 1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6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51" name="Picture 19" descr="cubaf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7" y="0"/>
              <a:ext cx="332" cy="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52" name="Picture 20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" y="0"/>
              <a:ext cx="331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53" name="Picture 21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54" name="Picture 22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" y="0"/>
              <a:ext cx="333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455" name="Picture 23" descr="spainf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" y="0"/>
              <a:ext cx="331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134938" y="1181100"/>
            <a:ext cx="4437062" cy="44577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Me gusta… / Me gustan…</a:t>
            </a:r>
          </a:p>
          <a:p>
            <a:endParaRPr lang="en-US" altLang="en-US" sz="2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 gusta… / Te gustan…</a:t>
            </a:r>
          </a:p>
          <a:p>
            <a:endParaRPr lang="en-US" altLang="en-US" sz="2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Le gusta… / Le gustan…</a:t>
            </a:r>
          </a:p>
          <a:p>
            <a:endParaRPr lang="en-US" altLang="en-US" sz="2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Nos gusta… / Nos gustan…</a:t>
            </a:r>
          </a:p>
          <a:p>
            <a:endParaRPr lang="en-US" altLang="en-US" sz="2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Os gusta… / Os gustan…</a:t>
            </a:r>
          </a:p>
          <a:p>
            <a:endParaRPr lang="en-US" altLang="en-US" sz="2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-US" altLang="en-US" sz="2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Les gusta… / Les gustan…</a:t>
            </a: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5410200" y="1181100"/>
            <a:ext cx="36988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600">
                <a:latin typeface="Comic Sans MS" pitchFamily="66" charset="0"/>
              </a:rPr>
              <a:t>I like…</a:t>
            </a:r>
          </a:p>
          <a:p>
            <a:endParaRPr lang="en-US" altLang="en-US" sz="2600">
              <a:latin typeface="Comic Sans MS" pitchFamily="66" charset="0"/>
            </a:endParaRPr>
          </a:p>
          <a:p>
            <a:r>
              <a:rPr lang="en-US" altLang="en-US" sz="2600">
                <a:latin typeface="Comic Sans MS" pitchFamily="66" charset="0"/>
              </a:rPr>
              <a:t>You like…</a:t>
            </a:r>
          </a:p>
          <a:p>
            <a:endParaRPr lang="en-US" altLang="en-US" sz="2600">
              <a:latin typeface="Comic Sans MS" pitchFamily="66" charset="0"/>
            </a:endParaRPr>
          </a:p>
          <a:p>
            <a:r>
              <a:rPr lang="en-US" altLang="en-US" sz="2600">
                <a:latin typeface="Comic Sans MS" pitchFamily="66" charset="0"/>
              </a:rPr>
              <a:t>He / she / You like(s)…</a:t>
            </a:r>
          </a:p>
          <a:p>
            <a:endParaRPr lang="en-US" altLang="en-US" sz="2600">
              <a:latin typeface="Comic Sans MS" pitchFamily="66" charset="0"/>
            </a:endParaRPr>
          </a:p>
          <a:p>
            <a:r>
              <a:rPr lang="en-US" altLang="en-US" sz="2600">
                <a:latin typeface="Comic Sans MS" pitchFamily="66" charset="0"/>
              </a:rPr>
              <a:t>We like…</a:t>
            </a:r>
          </a:p>
          <a:p>
            <a:endParaRPr lang="en-US" altLang="en-US" sz="2600">
              <a:latin typeface="Comic Sans MS" pitchFamily="66" charset="0"/>
            </a:endParaRPr>
          </a:p>
          <a:p>
            <a:r>
              <a:rPr lang="en-US" altLang="en-US" sz="2600">
                <a:latin typeface="Comic Sans MS" pitchFamily="66" charset="0"/>
              </a:rPr>
              <a:t>You guys like…</a:t>
            </a:r>
          </a:p>
          <a:p>
            <a:endParaRPr lang="en-US" altLang="en-US" sz="2600">
              <a:latin typeface="Comic Sans MS" pitchFamily="66" charset="0"/>
            </a:endParaRPr>
          </a:p>
          <a:p>
            <a:r>
              <a:rPr lang="en-US" altLang="en-US" sz="2600">
                <a:latin typeface="Comic Sans MS" pitchFamily="66" charset="0"/>
              </a:rPr>
              <a:t>They / you like…</a:t>
            </a: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4724400" y="3092450"/>
            <a:ext cx="41751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=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8" grpId="0" autoUpdateAnimBg="0"/>
      <p:bldP spid="18459" grpId="0" build="p" autoUpdateAnimBg="0"/>
      <p:bldP spid="18460" grpId="0" autoUpdateAnimBg="0"/>
    </p:bldLst>
  </p:timing>
</p:sld>
</file>

<file path=ppt/theme/theme1.xml><?xml version="1.0" encoding="utf-8"?>
<a:theme xmlns:a="http://schemas.openxmlformats.org/drawingml/2006/main" name="hispanic flags">
  <a:themeElements>
    <a:clrScheme name="hispanic flag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ispanic flag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ispanic flag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panic flag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panic flag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panic flag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panic flag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panic flag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panic flag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Designs\hispanic flags.pot</Template>
  <TotalTime>171</TotalTime>
  <Words>504</Words>
  <Application>Microsoft Office PowerPoint</Application>
  <PresentationFormat>On-screen Show (4:3)</PresentationFormat>
  <Paragraphs>156</Paragraphs>
  <Slides>16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  <vt:variant>
        <vt:lpstr>Custom Shows</vt:lpstr>
      </vt:variant>
      <vt:variant>
        <vt:i4>1</vt:i4>
      </vt:variant>
    </vt:vector>
  </HeadingPairs>
  <TitlesOfParts>
    <vt:vector size="19" baseType="lpstr">
      <vt:lpstr>hispanic flags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and Jennifer Duggan</dc:creator>
  <cp:lastModifiedBy>Nicole Fannoney</cp:lastModifiedBy>
  <cp:revision>29</cp:revision>
  <dcterms:created xsi:type="dcterms:W3CDTF">2001-02-05T02:15:13Z</dcterms:created>
  <dcterms:modified xsi:type="dcterms:W3CDTF">2015-09-09T12:16:16Z</dcterms:modified>
</cp:coreProperties>
</file>